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237" r:id="rId2"/>
    <p:sldId id="1257" r:id="rId3"/>
    <p:sldId id="1201" r:id="rId4"/>
    <p:sldId id="1205" r:id="rId5"/>
    <p:sldId id="1206" r:id="rId6"/>
    <p:sldId id="1207" r:id="rId7"/>
    <p:sldId id="1240" r:id="rId8"/>
    <p:sldId id="1241" r:id="rId9"/>
    <p:sldId id="1242" r:id="rId10"/>
    <p:sldId id="1243" r:id="rId11"/>
    <p:sldId id="1244" r:id="rId12"/>
    <p:sldId id="1215" r:id="rId13"/>
    <p:sldId id="1245" r:id="rId14"/>
    <p:sldId id="124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2A46B-A329-4025-AEFD-E7BD4370AAC1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D4ED3-1562-456F-B22D-957A1BE93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196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394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600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5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968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73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11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525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2D9F6-E7BE-4F0D-93E3-82AD3675A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570AE4-9BDA-4D63-BAB2-4874C6F10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8093F8-E915-4C71-A24A-52D61514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47FE-3384-4D11-81F2-6A7351AE593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7EE0C1-B1E9-4DC2-995D-0B001A403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3A9056-4E57-446C-B4F5-F207D91CC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5F08-555E-4509-89A7-06108F550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06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8ED61-521A-4F6A-AEC0-109A57099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0E5555-06A5-43DA-B9A5-0EAF8FF88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04BD00-3AB1-43AE-B0D6-25135C32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47FE-3384-4D11-81F2-6A7351AE593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A94B8A-E229-43E4-B16D-F5A91B861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16B20A-189C-455D-8EF8-0BB69D07C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5F08-555E-4509-89A7-06108F550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13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837E30-6CCE-41C0-A866-331BEFA94D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DB8712-1165-43F9-BCD5-22A6EBAA2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42B3C3-C3B1-47B5-AEDD-77A5885F9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47FE-3384-4D11-81F2-6A7351AE593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23308C-C111-4C3A-BAA7-674FD6A85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380428-4D97-4995-945D-60ACFE231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5F08-555E-4509-89A7-06108F550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13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F099F-8156-4600-A6A3-A316770A4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88EE1B-8E0E-4A06-8B0D-D604B11FC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9393E0-C255-4CFF-9F2B-14C89C157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47FE-3384-4D11-81F2-6A7351AE593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CE7A3A-D280-4BAC-A4A4-2FB5F8243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D1AEC7-7BA8-447D-9BF6-0DA66B162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5F08-555E-4509-89A7-06108F550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57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E12EE-0129-40A2-8E08-C2495C73D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4175EE-4517-4DB8-B9D8-431746668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4C1E34-4A49-4C48-90C8-E1450D020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47FE-3384-4D11-81F2-6A7351AE593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C2F2C5-868E-42C4-9300-D2A82AAE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57FE82-6CBB-4C55-9A21-4541AFC3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5F08-555E-4509-89A7-06108F550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6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F09854-A0A6-4A2C-888C-A1D5B7A40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67DDD7-B50A-4BCA-888D-0C09F3A64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034D92-AF0F-4F94-A50F-B9C9AA475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645AD5-211E-4C44-B952-8E62DCF92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47FE-3384-4D11-81F2-6A7351AE593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F9A9D7-74FF-4A07-B69D-DE27A67A1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BCD119-98EC-4D0D-9BB1-3248084E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5F08-555E-4509-89A7-06108F550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416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FE6C4-F0E8-436A-8222-F67093D8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84A44B-B447-41DF-8F86-D44987BED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7219C6-1667-4510-B549-B3BF15526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EBA2CC-E193-491D-9EF2-B89F054B66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7A7C53E-82A0-4D9F-BF49-4E46C08EAE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FC500A3-FFAD-48A1-BA70-94FB37137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47FE-3384-4D11-81F2-6A7351AE593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AF11E4B-E44D-445F-A7FE-6745C11BF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C43CB55-07A6-4035-8022-41B72603E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5F08-555E-4509-89A7-06108F550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87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05896-1E1B-42F4-AF2E-001DE9F03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A9B232D-C6AF-4EC0-9A1E-7DF0EBDB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47FE-3384-4D11-81F2-6A7351AE593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04085A7-B3A0-4409-9416-9280DA970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3068BB-A545-4321-B91C-8A1A455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5F08-555E-4509-89A7-06108F550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02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F45624F-25D6-4819-A0EF-441EA25DC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47FE-3384-4D11-81F2-6A7351AE593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8CA41A3-31A6-4B0F-B40E-F1C4B80D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0A427A-C907-4F25-AE78-5D123DCF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5F08-555E-4509-89A7-06108F550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50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9BDD0-BF42-42C2-96A6-CE8F49415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BDB9AB-59C6-43C1-A056-ADBD446BF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80D688-CAAD-4AA0-A751-2E3BBC86A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A348B0-460C-4971-AD87-F27DE1560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47FE-3384-4D11-81F2-6A7351AE593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561D33-740D-4EE2-BA91-61F8F5C54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67D6E0-1BAF-4777-94EC-5D31BE932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5F08-555E-4509-89A7-06108F550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35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6C01C-C14A-44E3-8E36-83AAE246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DB92D0-E84B-40EF-8CC1-0C15A86C51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BE02A7-07CD-4FB5-9BD8-473D608E2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031E6B-D995-487B-8044-D0146D3D1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47FE-3384-4D11-81F2-6A7351AE593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6E641F-7F2A-417C-956B-7FA7AFB9D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6D806D-3FD8-4E5B-B5B2-F4A506DE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5F08-555E-4509-89A7-06108F550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50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F51FB-98CE-48CD-B279-5CED4BB15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4A24F0-D515-4B8B-B111-2D267C4D0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B40A6C-3161-432D-A061-F2CA85671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847FE-3384-4D11-81F2-6A7351AE593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42A39E-5F8D-4B0E-9535-23FA84A96F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92F078-7DEF-49B9-8BC0-09826BE5F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B5F08-555E-4509-89A7-06108F550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2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5.png"/><Relationship Id="rId7" Type="http://schemas.openxmlformats.org/officeDocument/2006/relationships/image" Target="../media/image138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7.png"/><Relationship Id="rId11" Type="http://schemas.openxmlformats.org/officeDocument/2006/relationships/image" Target="../media/image33.png"/><Relationship Id="rId5" Type="http://schemas.openxmlformats.org/officeDocument/2006/relationships/image" Target="../media/image136.png"/><Relationship Id="rId10" Type="http://schemas.openxmlformats.org/officeDocument/2006/relationships/image" Target="../media/image32.png"/><Relationship Id="rId4" Type="http://schemas.openxmlformats.org/officeDocument/2006/relationships/image" Target="../media/image135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3" Type="http://schemas.openxmlformats.org/officeDocument/2006/relationships/image" Target="../media/image35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5" Type="http://schemas.openxmlformats.org/officeDocument/2006/relationships/image" Target="../media/image15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2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2.png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3.png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8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1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AB66C-7AA0-4060-B4AB-6F890E653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Лекция №2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C6E1E2-4B68-4559-A75C-9365B1B0C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2286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Потенциал, разность потенциалов электростатического поля.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2286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по перемещению электрического заряда в электростатическом поле.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2286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Циркуляция вектора напряженности.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2286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Связь между напряженностью и разностью потенциалов электростатического поля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71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F561086-1F81-4043-845D-34C82F631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42" y="320842"/>
            <a:ext cx="11032958" cy="5856121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Пусть единичный положительный заряд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перемещается в электрическом поле.</a:t>
            </a:r>
          </a:p>
          <a:p>
            <a:pPr marL="0" indent="0">
              <a:buNone/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по перемещению заряда: </a:t>
            </a:r>
          </a:p>
          <a:p>
            <a:pPr marL="0" indent="0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Известно, что напряженность электрического поля определяется по формуле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</a:rPr>
              <a:t>Но </a:t>
            </a:r>
            <a:r>
              <a:rPr lang="en-US" sz="2400" dirty="0">
                <a:latin typeface="Times New Roman" panose="02020603050405020304" pitchFamily="18" charset="0"/>
              </a:rPr>
              <a:t>q</a:t>
            </a:r>
            <a:r>
              <a:rPr lang="en-US" sz="1600" dirty="0">
                <a:latin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</a:rPr>
              <a:t> – </a:t>
            </a:r>
            <a:r>
              <a:rPr lang="ru-RU" sz="2400" dirty="0">
                <a:latin typeface="Times New Roman" panose="02020603050405020304" pitchFamily="18" charset="0"/>
              </a:rPr>
              <a:t>единичный заряд, тогда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7551AFF-D25F-4FDB-9506-3D70B8745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0547" y="994610"/>
            <a:ext cx="196936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40B46341-6761-454B-B9D0-F51E3A2622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450934"/>
              </p:ext>
            </p:extLst>
          </p:nvPr>
        </p:nvGraphicFramePr>
        <p:xfrm>
          <a:off x="4692998" y="1851605"/>
          <a:ext cx="397441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r:id="rId3" imgW="1040948" imgH="177723" progId="Equation.3">
                  <p:embed/>
                </p:oleObj>
              </mc:Choice>
              <mc:Fallback>
                <p:oleObj r:id="rId3" imgW="1040948" imgH="17772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998" y="1851605"/>
                        <a:ext cx="3974410" cy="681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>
            <a:extLst>
              <a:ext uri="{FF2B5EF4-FFF2-40B4-BE49-F238E27FC236}">
                <a16:creationId xmlns:a16="http://schemas.microsoft.com/office/drawing/2014/main" id="{3DCBAFCE-87B3-442B-AF09-AC9192615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1421" y="2441205"/>
            <a:ext cx="209372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BA92AFAF-05E6-4049-B4D8-947FC4E582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953649"/>
              </p:ext>
            </p:extLst>
          </p:nvPr>
        </p:nvGraphicFramePr>
        <p:xfrm>
          <a:off x="4687124" y="3184414"/>
          <a:ext cx="3192379" cy="1140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r:id="rId5" imgW="1257300" imgH="457200" progId="Equation.3">
                  <p:embed/>
                </p:oleObj>
              </mc:Choice>
              <mc:Fallback>
                <p:oleObj r:id="rId5" imgW="125730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124" y="3184414"/>
                        <a:ext cx="3192379" cy="11409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>
            <a:extLst>
              <a:ext uri="{FF2B5EF4-FFF2-40B4-BE49-F238E27FC236}">
                <a16:creationId xmlns:a16="http://schemas.microsoft.com/office/drawing/2014/main" id="{AE448EB9-313E-478C-AAAC-17604EBD1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809" y="3943551"/>
            <a:ext cx="310048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DB3EDF9A-9268-4322-A601-8069A35DF7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916321"/>
              </p:ext>
            </p:extLst>
          </p:nvPr>
        </p:nvGraphicFramePr>
        <p:xfrm>
          <a:off x="4687124" y="4325359"/>
          <a:ext cx="1301729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r:id="rId7" imgW="431613" imgH="203112" progId="Equation.3">
                  <p:embed/>
                </p:oleObj>
              </mc:Choice>
              <mc:Fallback>
                <p:oleObj r:id="rId7" imgW="431613" imgH="203112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124" y="4325359"/>
                        <a:ext cx="1301729" cy="681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965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D7B3AE1-0DFD-47D5-898C-860D96CDF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188" y="1021554"/>
            <a:ext cx="10519611" cy="5495927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проекция Е</a:t>
            </a:r>
            <a:r>
              <a:rPr lang="en-US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направление перемещения.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Чтобы найти всю работу, проинтегрируем последнее выражение: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		циркуляция вектора напряженности.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Циркуляция вектора напряженности по замкнутому контуру равна нулю.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0CE24DE-C4E1-426B-B185-4DA83F52E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188" y="340518"/>
            <a:ext cx="156839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32F4E8F3-EF4B-4F09-8F33-F110918FFE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985599"/>
              </p:ext>
            </p:extLst>
          </p:nvPr>
        </p:nvGraphicFramePr>
        <p:xfrm>
          <a:off x="834188" y="340518"/>
          <a:ext cx="7706259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r:id="rId3" imgW="2552700" imgH="228600" progId="Equation.3">
                  <p:embed/>
                </p:oleObj>
              </mc:Choice>
              <mc:Fallback>
                <p:oleObj r:id="rId3" imgW="25527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188" y="340518"/>
                        <a:ext cx="7706259" cy="681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E3271F47-C113-437F-9ED9-73BB5DB0D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8842" y="2511438"/>
            <a:ext cx="1582597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3C06976E-7B6E-4B42-B3FB-7180536A72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089121"/>
              </p:ext>
            </p:extLst>
          </p:nvPr>
        </p:nvGraphicFramePr>
        <p:xfrm>
          <a:off x="3368842" y="2511439"/>
          <a:ext cx="4671511" cy="788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r:id="rId5" imgW="1765300" imgH="292100" progId="Equation.3">
                  <p:embed/>
                </p:oleObj>
              </mc:Choice>
              <mc:Fallback>
                <p:oleObj r:id="rId5" imgW="1765300" imgH="292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842" y="2511439"/>
                        <a:ext cx="4671511" cy="7884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>
            <a:extLst>
              <a:ext uri="{FF2B5EF4-FFF2-40B4-BE49-F238E27FC236}">
                <a16:creationId xmlns:a16="http://schemas.microsoft.com/office/drawing/2014/main" id="{AF50B5CA-71F5-4DD3-A36E-60A056106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188" y="3415364"/>
            <a:ext cx="3467644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8A9C52AD-36AC-4B63-A086-A555111EA6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710741"/>
              </p:ext>
            </p:extLst>
          </p:nvPr>
        </p:nvGraphicFramePr>
        <p:xfrm>
          <a:off x="834188" y="3415365"/>
          <a:ext cx="1648995" cy="1234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r:id="rId7" imgW="418918" imgH="291973" progId="Equation.3">
                  <p:embed/>
                </p:oleObj>
              </mc:Choice>
              <mc:Fallback>
                <p:oleObj r:id="rId7" imgW="418918" imgH="29197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188" y="3415365"/>
                        <a:ext cx="1648995" cy="12340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>
            <a:extLst>
              <a:ext uri="{FF2B5EF4-FFF2-40B4-BE49-F238E27FC236}">
                <a16:creationId xmlns:a16="http://schemas.microsoft.com/office/drawing/2014/main" id="{1AA7EB9E-9E20-440A-B0DC-A61108FD0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1578" y="4807483"/>
            <a:ext cx="33082247" cy="5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48594E1C-A930-4A0F-B182-B9851E4E2D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266922"/>
              </p:ext>
            </p:extLst>
          </p:nvPr>
        </p:nvGraphicFramePr>
        <p:xfrm>
          <a:off x="4411579" y="4649382"/>
          <a:ext cx="2673522" cy="1187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r:id="rId9" imgW="660113" imgH="291973" progId="Equation.3">
                  <p:embed/>
                </p:oleObj>
              </mc:Choice>
              <mc:Fallback>
                <p:oleObj r:id="rId9" imgW="660113" imgH="291973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579" y="4649382"/>
                        <a:ext cx="2673522" cy="1187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0739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2" y="0"/>
            <a:ext cx="5302249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573" y="0"/>
            <a:ext cx="1755428" cy="384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69339" y="1884505"/>
            <a:ext cx="538747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Эквипотенциальная поверхность —</a:t>
            </a:r>
          </a:p>
          <a:p>
            <a:r>
              <a:rPr lang="ru-RU" sz="2400" dirty="0"/>
              <a:t>воображаемая поверхность, в каждой точке которой потенциал одинаков.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4257040" y="5699761"/>
            <a:ext cx="2078144" cy="656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>
              <a:defRPr/>
            </a:pPr>
            <a:r>
              <a:rPr lang="ru-RU" sz="2400" dirty="0"/>
              <a:t>Карл Гаусс</a:t>
            </a:r>
          </a:p>
          <a:p>
            <a:pPr lvl="0" algn="r">
              <a:defRPr/>
            </a:pPr>
            <a:r>
              <a:rPr lang="ru-RU" sz="18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1777—1855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9339" y="243158"/>
            <a:ext cx="5860761" cy="16413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>
              <a:defRPr/>
            </a:pPr>
            <a:r>
              <a:rPr lang="ru-RU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Gerbera"/>
              </a:rPr>
              <a:t>4</a:t>
            </a:r>
          </a:p>
          <a:p>
            <a:pPr defTabSz="914377">
              <a:defRPr/>
            </a:pPr>
            <a:r>
              <a:rPr lang="ru-RU" sz="3333" b="1" dirty="0">
                <a:solidFill>
                  <a:prstClr val="black">
                    <a:lumMod val="75000"/>
                    <a:lumOff val="25000"/>
                  </a:prstClr>
                </a:solidFill>
                <a:latin typeface="Gerbera"/>
              </a:rPr>
              <a:t>Эквипотенциальные поверхности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9339" y="3839016"/>
            <a:ext cx="538747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/>
              <a:t>Разность потенциалов между двумя любыми точками эквипотенциальной поверхности </a:t>
            </a:r>
            <a:r>
              <a:rPr lang="ru-RU" sz="2400" dirty="0">
                <a:solidFill>
                  <a:srgbClr val="7030A0"/>
                </a:solidFill>
              </a:rPr>
              <a:t>равна нулю.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2813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6335185" y="980018"/>
            <a:ext cx="5378449" cy="537633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13000"/>
                  <a:lumOff val="87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  <a:latin typeface="Gerber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573" y="0"/>
            <a:ext cx="1755428" cy="384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4792" y="2678887"/>
            <a:ext cx="5376889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/>
            <a:r>
              <a:rPr lang="ru-RU" sz="2400" dirty="0"/>
              <a:t>Линии напряжённости электростатического поля</a:t>
            </a:r>
            <a:r>
              <a:rPr lang="ru-RU" sz="2400" dirty="0">
                <a:solidFill>
                  <a:srgbClr val="7030A0"/>
                </a:solidFill>
              </a:rPr>
              <a:t> всегда перпендикулярны </a:t>
            </a:r>
            <a:r>
              <a:rPr lang="ru-RU" sz="2400" dirty="0"/>
              <a:t>эквипотенциальным поверхностям.</a:t>
            </a:r>
            <a:endParaRPr lang="ru-RU" sz="2400" dirty="0">
              <a:latin typeface="Gerbera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68208" y="410211"/>
            <a:ext cx="5860761" cy="10257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>
              <a:defRPr/>
            </a:pPr>
            <a:r>
              <a:rPr lang="ru-RU" sz="3333" b="1" dirty="0">
                <a:solidFill>
                  <a:prstClr val="black">
                    <a:lumMod val="75000"/>
                    <a:lumOff val="25000"/>
                  </a:prstClr>
                </a:solidFill>
                <a:latin typeface="Gerbera"/>
              </a:rPr>
              <a:t>Эквипотенциальные поверхности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949621" y="1531887"/>
            <a:ext cx="4176000" cy="0"/>
            <a:chOff x="5383666" y="1231465"/>
            <a:chExt cx="2838205" cy="0"/>
          </a:xfrm>
        </p:grpSpPr>
        <p:cxnSp>
          <p:nvCxnSpPr>
            <p:cNvPr id="86" name="Прямая со стрелкой 85"/>
            <p:cNvCxnSpPr/>
            <p:nvPr/>
          </p:nvCxnSpPr>
          <p:spPr>
            <a:xfrm>
              <a:off x="5383666" y="1231465"/>
              <a:ext cx="2838205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 стрелкой 108"/>
            <p:cNvCxnSpPr/>
            <p:nvPr/>
          </p:nvCxnSpPr>
          <p:spPr>
            <a:xfrm>
              <a:off x="6693868" y="1231465"/>
              <a:ext cx="130321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8732817" y="983005"/>
                <a:ext cx="429412" cy="460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133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33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ru-RU" sz="2133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2817" y="983005"/>
                <a:ext cx="429412" cy="4603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3" name="Группа 132"/>
          <p:cNvGrpSpPr/>
          <p:nvPr/>
        </p:nvGrpSpPr>
        <p:grpSpPr>
          <a:xfrm>
            <a:off x="6949621" y="2327320"/>
            <a:ext cx="4176000" cy="0"/>
            <a:chOff x="5383666" y="1231465"/>
            <a:chExt cx="2838205" cy="0"/>
          </a:xfrm>
        </p:grpSpPr>
        <p:cxnSp>
          <p:nvCxnSpPr>
            <p:cNvPr id="134" name="Прямая со стрелкой 133"/>
            <p:cNvCxnSpPr/>
            <p:nvPr/>
          </p:nvCxnSpPr>
          <p:spPr>
            <a:xfrm>
              <a:off x="5383666" y="1231465"/>
              <a:ext cx="2838205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 стрелкой 134"/>
            <p:cNvCxnSpPr/>
            <p:nvPr/>
          </p:nvCxnSpPr>
          <p:spPr>
            <a:xfrm>
              <a:off x="6693868" y="1231465"/>
              <a:ext cx="130321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Группа 135"/>
          <p:cNvGrpSpPr/>
          <p:nvPr/>
        </p:nvGrpSpPr>
        <p:grpSpPr>
          <a:xfrm>
            <a:off x="6949621" y="3122753"/>
            <a:ext cx="4176000" cy="0"/>
            <a:chOff x="5383666" y="1231465"/>
            <a:chExt cx="2838205" cy="0"/>
          </a:xfrm>
        </p:grpSpPr>
        <p:cxnSp>
          <p:nvCxnSpPr>
            <p:cNvPr id="137" name="Прямая со стрелкой 136"/>
            <p:cNvCxnSpPr/>
            <p:nvPr/>
          </p:nvCxnSpPr>
          <p:spPr>
            <a:xfrm>
              <a:off x="5383666" y="1231465"/>
              <a:ext cx="2838205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 стрелкой 137"/>
            <p:cNvCxnSpPr/>
            <p:nvPr/>
          </p:nvCxnSpPr>
          <p:spPr>
            <a:xfrm>
              <a:off x="6693868" y="1231465"/>
              <a:ext cx="130321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Группа 139"/>
          <p:cNvGrpSpPr/>
          <p:nvPr/>
        </p:nvGrpSpPr>
        <p:grpSpPr>
          <a:xfrm>
            <a:off x="6949621" y="3918187"/>
            <a:ext cx="4176000" cy="0"/>
            <a:chOff x="5383666" y="1231465"/>
            <a:chExt cx="2838205" cy="0"/>
          </a:xfrm>
        </p:grpSpPr>
        <p:cxnSp>
          <p:nvCxnSpPr>
            <p:cNvPr id="141" name="Прямая со стрелкой 140"/>
            <p:cNvCxnSpPr/>
            <p:nvPr/>
          </p:nvCxnSpPr>
          <p:spPr>
            <a:xfrm>
              <a:off x="5383666" y="1231465"/>
              <a:ext cx="2838205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 стрелкой 141"/>
            <p:cNvCxnSpPr/>
            <p:nvPr/>
          </p:nvCxnSpPr>
          <p:spPr>
            <a:xfrm>
              <a:off x="6693868" y="1231465"/>
              <a:ext cx="130321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Группа 142"/>
          <p:cNvGrpSpPr/>
          <p:nvPr/>
        </p:nvGrpSpPr>
        <p:grpSpPr>
          <a:xfrm>
            <a:off x="6949621" y="4713620"/>
            <a:ext cx="4176000" cy="0"/>
            <a:chOff x="5383666" y="1231465"/>
            <a:chExt cx="2838205" cy="0"/>
          </a:xfrm>
        </p:grpSpPr>
        <p:cxnSp>
          <p:nvCxnSpPr>
            <p:cNvPr id="144" name="Прямая со стрелкой 143"/>
            <p:cNvCxnSpPr/>
            <p:nvPr/>
          </p:nvCxnSpPr>
          <p:spPr>
            <a:xfrm>
              <a:off x="5383666" y="1231465"/>
              <a:ext cx="2838205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Прямая со стрелкой 144"/>
            <p:cNvCxnSpPr/>
            <p:nvPr/>
          </p:nvCxnSpPr>
          <p:spPr>
            <a:xfrm>
              <a:off x="6693868" y="1231465"/>
              <a:ext cx="130321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Группа 145"/>
          <p:cNvGrpSpPr/>
          <p:nvPr/>
        </p:nvGrpSpPr>
        <p:grpSpPr>
          <a:xfrm>
            <a:off x="6949621" y="5509051"/>
            <a:ext cx="4176000" cy="0"/>
            <a:chOff x="5383666" y="1231465"/>
            <a:chExt cx="2838205" cy="0"/>
          </a:xfrm>
        </p:grpSpPr>
        <p:cxnSp>
          <p:nvCxnSpPr>
            <p:cNvPr id="147" name="Прямая со стрелкой 146"/>
            <p:cNvCxnSpPr/>
            <p:nvPr/>
          </p:nvCxnSpPr>
          <p:spPr>
            <a:xfrm>
              <a:off x="5383666" y="1231465"/>
              <a:ext cx="2838205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Прямая со стрелкой 147"/>
            <p:cNvCxnSpPr/>
            <p:nvPr/>
          </p:nvCxnSpPr>
          <p:spPr>
            <a:xfrm>
              <a:off x="6693868" y="1231465"/>
              <a:ext cx="130321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Прямая соединительная линия 7"/>
          <p:cNvCxnSpPr/>
          <p:nvPr/>
        </p:nvCxnSpPr>
        <p:spPr>
          <a:xfrm>
            <a:off x="7779923" y="1332723"/>
            <a:ext cx="0" cy="446694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>
            <a:off x="8644140" y="1332723"/>
            <a:ext cx="0" cy="4466944"/>
          </a:xfrm>
          <a:prstGeom prst="line">
            <a:avLst/>
          </a:prstGeom>
          <a:ln w="127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>
            <a:off x="9508357" y="1332723"/>
            <a:ext cx="0" cy="4466944"/>
          </a:xfrm>
          <a:prstGeom prst="line">
            <a:avLst/>
          </a:prstGeom>
          <a:ln w="127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>
            <a:off x="10372576" y="1332723"/>
            <a:ext cx="0" cy="4466944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/>
              <p:cNvSpPr txBox="1"/>
              <p:nvPr/>
            </p:nvSpPr>
            <p:spPr>
              <a:xfrm>
                <a:off x="7471284" y="5741272"/>
                <a:ext cx="553548" cy="420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2133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133" dirty="0"/>
              </a:p>
            </p:txBody>
          </p:sp>
        </mc:Choice>
        <mc:Fallback xmlns="">
          <p:sp>
            <p:nvSpPr>
              <p:cNvPr id="152" name="TextBox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284" y="5741272"/>
                <a:ext cx="553548" cy="420564"/>
              </a:xfrm>
              <a:prstGeom prst="rect">
                <a:avLst/>
              </a:prstGeom>
              <a:blipFill>
                <a:blip r:embed="rId5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/>
              <p:cNvSpPr txBox="1"/>
              <p:nvPr/>
            </p:nvSpPr>
            <p:spPr>
              <a:xfrm>
                <a:off x="8324320" y="5741272"/>
                <a:ext cx="559897" cy="420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2133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133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3" name="TextBox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320" y="5741272"/>
                <a:ext cx="559897" cy="420564"/>
              </a:xfrm>
              <a:prstGeom prst="rect">
                <a:avLst/>
              </a:prstGeom>
              <a:blipFill>
                <a:blip r:embed="rId6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9194640" y="5741272"/>
                <a:ext cx="559897" cy="420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2133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2133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640" y="5741272"/>
                <a:ext cx="559897" cy="420564"/>
              </a:xfrm>
              <a:prstGeom prst="rect">
                <a:avLst/>
              </a:prstGeom>
              <a:blipFill>
                <a:blip r:embed="rId7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10053494" y="5741272"/>
                <a:ext cx="549189" cy="420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2133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ru-RU" sz="2133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494" y="5741272"/>
                <a:ext cx="549189" cy="420564"/>
              </a:xfrm>
              <a:prstGeom prst="rect">
                <a:avLst/>
              </a:prstGeom>
              <a:blipFill>
                <a:blip r:embed="rId8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Группа 93"/>
          <p:cNvGrpSpPr/>
          <p:nvPr/>
        </p:nvGrpSpPr>
        <p:grpSpPr>
          <a:xfrm>
            <a:off x="6732126" y="1239015"/>
            <a:ext cx="282357" cy="4579248"/>
            <a:chOff x="5389658" y="1191789"/>
            <a:chExt cx="198342" cy="3216699"/>
          </a:xfrm>
        </p:grpSpPr>
        <p:pic>
          <p:nvPicPr>
            <p:cNvPr id="95" name="Рисунок 9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4547587" y="3368076"/>
              <a:ext cx="1882485" cy="198340"/>
            </a:xfrm>
            <a:prstGeom prst="rect">
              <a:avLst/>
            </a:prstGeom>
          </p:spPr>
        </p:pic>
        <p:pic>
          <p:nvPicPr>
            <p:cNvPr id="97" name="Рисунок 9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4820531" y="1760916"/>
              <a:ext cx="1336595" cy="198342"/>
            </a:xfrm>
            <a:prstGeom prst="rect">
              <a:avLst/>
            </a:prstGeom>
          </p:spPr>
        </p:pic>
      </p:grpSp>
      <p:grpSp>
        <p:nvGrpSpPr>
          <p:cNvPr id="99" name="Группа 98"/>
          <p:cNvGrpSpPr/>
          <p:nvPr/>
        </p:nvGrpSpPr>
        <p:grpSpPr>
          <a:xfrm>
            <a:off x="11095686" y="1248055"/>
            <a:ext cx="281821" cy="4570208"/>
            <a:chOff x="7861297" y="1198139"/>
            <a:chExt cx="197966" cy="3210349"/>
          </a:xfrm>
        </p:grpSpPr>
        <p:pic>
          <p:nvPicPr>
            <p:cNvPr id="107" name="Рисунок 10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7019038" y="3368264"/>
              <a:ext cx="1882485" cy="197964"/>
            </a:xfrm>
            <a:prstGeom prst="rect">
              <a:avLst/>
            </a:prstGeom>
          </p:spPr>
        </p:pic>
        <p:pic>
          <p:nvPicPr>
            <p:cNvPr id="108" name="Рисунок 10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7291981" y="1767455"/>
              <a:ext cx="1336595" cy="197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156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54" grpId="0"/>
      <p:bldP spid="1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185" y="980017"/>
            <a:ext cx="5376335" cy="537633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84791" y="4019095"/>
            <a:ext cx="5372027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Связь между напряжённостью и разностью потенциалов ЭСП: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84792" y="5145712"/>
                <a:ext cx="2908649" cy="1216002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txBody>
              <a:bodyPr wrap="square" lIns="144000" tIns="144000" rIns="144000" bIns="144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92" y="5145712"/>
                <a:ext cx="2908649" cy="12160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78365" y="411341"/>
            <a:ext cx="5856819" cy="10257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>
              <a:defRPr/>
            </a:pPr>
            <a:r>
              <a:rPr lang="ru-RU" sz="33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rbera"/>
              </a:rPr>
              <a:t>Связь между напряжением и напряжённостью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7297" y="1830800"/>
            <a:ext cx="2746089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2400" dirty="0" smtClean="0"/>
              <a:t>А = </a:t>
            </a:r>
            <a:r>
              <a:rPr lang="en-US" sz="2400" dirty="0" err="1" smtClean="0"/>
              <a:t>Fd</a:t>
            </a:r>
            <a:r>
              <a:rPr lang="en-US" sz="2400" dirty="0" smtClean="0"/>
              <a:t>; E = F/q</a:t>
            </a:r>
            <a:r>
              <a:rPr lang="en-US" sz="1600" dirty="0" smtClean="0"/>
              <a:t>0</a:t>
            </a:r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4791" y="2360869"/>
                <a:ext cx="1411743" cy="461665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𝐸𝑑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91" y="2360869"/>
                <a:ext cx="1411743" cy="461665"/>
              </a:xfrm>
              <a:prstGeom prst="rect">
                <a:avLst/>
              </a:prstGeom>
              <a:blipFill>
                <a:blip r:embed="rId5"/>
                <a:stretch>
                  <a:fillRect l="-7792"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937173" y="2360869"/>
                <a:ext cx="2594187" cy="461665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173" y="2360869"/>
                <a:ext cx="2594187" cy="461665"/>
              </a:xfrm>
              <a:prstGeom prst="rect">
                <a:avLst/>
              </a:prstGeom>
              <a:blipFill>
                <a:blip r:embed="rId6"/>
                <a:stretch>
                  <a:fillRect l="-4235"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78365" y="2911383"/>
                <a:ext cx="2843955" cy="856325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𝐸𝑑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65" y="2911383"/>
                <a:ext cx="2843955" cy="8563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784685" y="2911383"/>
                <a:ext cx="2346115" cy="8561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𝐸𝑑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685" y="2911383"/>
                <a:ext cx="2346115" cy="8561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Дуга 4"/>
          <p:cNvSpPr/>
          <p:nvPr/>
        </p:nvSpPr>
        <p:spPr>
          <a:xfrm rot="20365691">
            <a:off x="7131496" y="1329503"/>
            <a:ext cx="2274973" cy="1896533"/>
          </a:xfrm>
          <a:prstGeom prst="arc">
            <a:avLst>
              <a:gd name="adj1" fmla="val 1314965"/>
              <a:gd name="adj2" fmla="val 9112813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8" name="Дуга 17"/>
          <p:cNvSpPr/>
          <p:nvPr/>
        </p:nvSpPr>
        <p:spPr>
          <a:xfrm rot="20170238">
            <a:off x="6761562" y="1580787"/>
            <a:ext cx="3699692" cy="2799283"/>
          </a:xfrm>
          <a:prstGeom prst="arc">
            <a:avLst>
              <a:gd name="adj1" fmla="val 1206153"/>
              <a:gd name="adj2" fmla="val 973308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288867" y="2286000"/>
            <a:ext cx="876300" cy="1976544"/>
          </a:xfrm>
          <a:prstGeom prst="line">
            <a:avLst/>
          </a:prstGeom>
          <a:ln w="1270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9165339" y="4262968"/>
            <a:ext cx="278092" cy="627249"/>
          </a:xfrm>
          <a:prstGeom prst="line">
            <a:avLst/>
          </a:prstGeom>
          <a:ln w="19050">
            <a:solidFill>
              <a:schemeClr val="bg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8612293" y="3090568"/>
            <a:ext cx="96000" cy="96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D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9" name="Овал 28"/>
          <p:cNvSpPr/>
          <p:nvPr/>
        </p:nvSpPr>
        <p:spPr>
          <a:xfrm>
            <a:off x="9116060" y="4212401"/>
            <a:ext cx="96000" cy="96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D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287772" y="2061633"/>
                <a:ext cx="408958" cy="420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ru-RU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7772" y="2061633"/>
                <a:ext cx="408958" cy="4205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375739" y="4398433"/>
                <a:ext cx="429412" cy="460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ru-RU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5739" y="4398433"/>
                <a:ext cx="429412" cy="4603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859273" y="4237567"/>
                <a:ext cx="397866" cy="420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9273" y="4237567"/>
                <a:ext cx="397866" cy="4205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204367" y="2800791"/>
                <a:ext cx="397866" cy="420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367" y="2800791"/>
                <a:ext cx="397866" cy="4205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206406" y="3196167"/>
                <a:ext cx="414601" cy="420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ru-RU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406" y="3196167"/>
                <a:ext cx="414601" cy="4205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278373" y="2010833"/>
                <a:ext cx="553548" cy="420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8373" y="2010833"/>
                <a:ext cx="553548" cy="420564"/>
              </a:xfrm>
              <a:prstGeom prst="rect">
                <a:avLst/>
              </a:prstGeom>
              <a:blipFill>
                <a:blip r:embed="rId14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0319773" y="2565400"/>
                <a:ext cx="559897" cy="420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9773" y="2565400"/>
                <a:ext cx="559897" cy="420564"/>
              </a:xfrm>
              <a:prstGeom prst="rect">
                <a:avLst/>
              </a:prstGeom>
              <a:blipFill>
                <a:blip r:embed="rId15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авая фигурная скобка 15"/>
          <p:cNvSpPr/>
          <p:nvPr/>
        </p:nvSpPr>
        <p:spPr>
          <a:xfrm rot="20158481">
            <a:off x="8951935" y="2995271"/>
            <a:ext cx="319447" cy="1227667"/>
          </a:xfrm>
          <a:prstGeom prst="rightBrace">
            <a:avLst>
              <a:gd name="adj1" fmla="val 38260"/>
              <a:gd name="adj2" fmla="val 50000"/>
            </a:avLst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1" t="35828" r="42642" b="35948"/>
          <a:stretch/>
        </p:blipFill>
        <p:spPr>
          <a:xfrm>
            <a:off x="8572971" y="3047124"/>
            <a:ext cx="168864" cy="18215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1" t="35828" r="42642" b="35948"/>
          <a:stretch/>
        </p:blipFill>
        <p:spPr>
          <a:xfrm>
            <a:off x="9076737" y="4168957"/>
            <a:ext cx="168864" cy="18215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573" y="0"/>
            <a:ext cx="1755428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3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95062E-6 L 0.04149 0.16358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8" grpId="0" animBg="1"/>
      <p:bldP spid="22" grpId="0"/>
      <p:bldP spid="23" grpId="0"/>
      <p:bldP spid="25" grpId="0"/>
      <p:bldP spid="26" grpId="0"/>
      <p:bldP spid="27" grpId="0"/>
      <p:bldP spid="14" grpId="0"/>
      <p:bldP spid="33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D5DDAC5-6785-4B5C-A16B-CA1A352AB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7216"/>
            <a:ext cx="10515600" cy="5810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</a:p>
          <a:p>
            <a:pPr marL="0" indent="0">
              <a:buNone/>
            </a:pPr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Потенциалом </a:t>
            </a: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электрического поля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называется физическая величина равная отношению потенциальной энергии, которой обладает заряд, помещенный в данную точку поля, к величине этого заряда.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Потенциал - энергетическая характеристика поля. Потенциал точечного заряда </a:t>
            </a:r>
            <a:r>
              <a:rPr lang="uk-UA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равен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7F25C61-8ABF-4520-913E-9A0DC0AB9D0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912776" y="3448891"/>
            <a:ext cx="372346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7E3BBDA-11F9-4E89-9012-620DC3BDD3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018887"/>
              </p:ext>
            </p:extLst>
          </p:nvPr>
        </p:nvGraphicFramePr>
        <p:xfrm>
          <a:off x="2276735" y="3068572"/>
          <a:ext cx="1978089" cy="169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r:id="rId3" imgW="508000" imgH="431800" progId="Equation.3">
                  <p:embed/>
                </p:oleObj>
              </mc:Choice>
              <mc:Fallback>
                <p:oleObj r:id="rId3" imgW="508000" imgH="431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735" y="3068572"/>
                        <a:ext cx="1978089" cy="16968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0E529EFD-4965-44B9-BC7C-B69CB3EAF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8033" y="3381947"/>
            <a:ext cx="385709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5241989-E28F-4537-A62D-9DC01BBE40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315780"/>
              </p:ext>
            </p:extLst>
          </p:nvPr>
        </p:nvGraphicFramePr>
        <p:xfrm>
          <a:off x="4566861" y="3061368"/>
          <a:ext cx="3509555" cy="1566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r:id="rId5" imgW="965200" imgH="431800" progId="Equation.3">
                  <p:embed/>
                </p:oleObj>
              </mc:Choice>
              <mc:Fallback>
                <p:oleObj r:id="rId5" imgW="9652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6861" y="3061368"/>
                        <a:ext cx="3509555" cy="15661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34334800-0FD8-4BFA-BEBD-19B72E8AE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2987" y="26589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840D4B45-AE65-40EF-8660-14319F6F09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531219"/>
              </p:ext>
            </p:extLst>
          </p:nvPr>
        </p:nvGraphicFramePr>
        <p:xfrm>
          <a:off x="3561943" y="5609183"/>
          <a:ext cx="3732179" cy="1248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r:id="rId7" imgW="1282700" imgH="431800" progId="Equation.3">
                  <p:embed/>
                </p:oleObj>
              </mc:Choice>
              <mc:Fallback>
                <p:oleObj r:id="rId7" imgW="12827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1943" y="5609183"/>
                        <a:ext cx="3732179" cy="12488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5367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573" y="0"/>
            <a:ext cx="1755428" cy="384000"/>
          </a:xfrm>
          <a:prstGeom prst="rect">
            <a:avLst/>
          </a:prstGeom>
        </p:spPr>
      </p:pic>
      <p:sp>
        <p:nvSpPr>
          <p:cNvPr id="43" name="TextBox 42"/>
          <p:cNvSpPr txBox="1">
            <a:spLocks/>
          </p:cNvSpPr>
          <p:nvPr/>
        </p:nvSpPr>
        <p:spPr>
          <a:xfrm>
            <a:off x="478367" y="1898875"/>
            <a:ext cx="7358923" cy="2331347"/>
          </a:xfrm>
          <a:prstGeom prst="rect">
            <a:avLst/>
          </a:prstGeom>
          <a:noFill/>
          <a:ln w="25400">
            <a:solidFill>
              <a:srgbClr val="FFDC5A"/>
            </a:solidFill>
          </a:ln>
        </p:spPr>
        <p:txBody>
          <a:bodyPr wrap="square" lIns="240000" tIns="240000" rIns="240000" bIns="240000" rtlCol="0" anchor="b">
            <a:spAutoFit/>
          </a:bodyPr>
          <a:lstStyle/>
          <a:p>
            <a:pPr lvl="0">
              <a:buClr>
                <a:prstClr val="white">
                  <a:lumMod val="75000"/>
                </a:prstClr>
              </a:buClr>
              <a:buSzPct val="150000"/>
              <a:defRPr/>
            </a:pPr>
            <a:r>
              <a:rPr lang="ru-RU" sz="2400" dirty="0">
                <a:solidFill>
                  <a:srgbClr val="FFDC5A"/>
                </a:solidFill>
                <a:cs typeface="Times New Roman" pitchFamily="18" charset="0"/>
              </a:rPr>
              <a:t>Принцип суперпозиции:</a:t>
            </a:r>
            <a:r>
              <a:rPr lang="ru-RU" sz="2400" dirty="0">
                <a:solidFill>
                  <a:schemeClr val="bg1"/>
                </a:solidFill>
                <a:cs typeface="Times New Roman" pitchFamily="18" charset="0"/>
              </a:rPr>
              <a:t> потенциал поля, созданного системой зарядов, в любой точке пространства равен алгебраической сумме потенциалов, создаваемых в этой точке каждым зарядом системы в отдельности.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78367" y="4937761"/>
                <a:ext cx="5378451" cy="1427353"/>
              </a:xfrm>
              <a:prstGeom prst="rect">
                <a:avLst/>
              </a:prstGeom>
              <a:noFill/>
              <a:ln w="19050">
                <a:solidFill>
                  <a:srgbClr val="FFDC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360000" tIns="360000" rIns="360000" bIns="360000" rtlCol="0" anchor="ctr">
                <a:noAutofit/>
              </a:bodyPr>
              <a:lstStyle/>
              <a:p>
                <a:pPr algn="ctr" defTabSz="12191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i="1">
                          <a:solidFill>
                            <a:srgbClr val="FFDC5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ru-RU" sz="3733" i="1">
                          <a:solidFill>
                            <a:srgbClr val="FFDC5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3733" i="1">
                              <a:solidFill>
                                <a:srgbClr val="FFDC5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733" i="1">
                              <a:solidFill>
                                <a:srgbClr val="FFDC5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3733" i="1">
                              <a:solidFill>
                                <a:srgbClr val="FFDC5A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3733" i="1">
                          <a:solidFill>
                            <a:srgbClr val="FFDC5A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3733" i="1">
                              <a:solidFill>
                                <a:srgbClr val="FFDC5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733" i="1">
                              <a:solidFill>
                                <a:srgbClr val="FFDC5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3733" i="1">
                              <a:solidFill>
                                <a:srgbClr val="FFDC5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3733" i="1">
                          <a:solidFill>
                            <a:srgbClr val="FFDC5A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733" i="1">
                          <a:solidFill>
                            <a:srgbClr val="FFDC5A"/>
                          </a:solidFill>
                          <a:latin typeface="Cambria Math" panose="02040503050406030204" pitchFamily="18" charset="0"/>
                        </a:rPr>
                        <m:t>…+</m:t>
                      </m:r>
                      <m:sSub>
                        <m:sSubPr>
                          <m:ctrlPr>
                            <a:rPr lang="ru-RU" sz="3733" i="1">
                              <a:solidFill>
                                <a:srgbClr val="FFDC5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733" i="1">
                              <a:solidFill>
                                <a:srgbClr val="FFDC5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3733" i="1">
                              <a:solidFill>
                                <a:srgbClr val="FFDC5A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3733" dirty="0">
                  <a:solidFill>
                    <a:srgbClr val="FFDC5A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67" y="4937761"/>
                <a:ext cx="5378451" cy="14273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FFDC5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78366" y="411340"/>
            <a:ext cx="7358924" cy="512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>
              <a:defRPr/>
            </a:pPr>
            <a:r>
              <a:rPr lang="ru-RU" sz="3333" b="1" dirty="0">
                <a:solidFill>
                  <a:schemeClr val="bg1">
                    <a:lumMod val="95000"/>
                  </a:schemeClr>
                </a:solidFill>
                <a:latin typeface="Gerbera"/>
              </a:rPr>
              <a:t>Потенциал</a:t>
            </a:r>
            <a:r>
              <a:rPr lang="en-US" sz="3333" b="1" dirty="0">
                <a:solidFill>
                  <a:schemeClr val="bg1">
                    <a:lumMod val="95000"/>
                  </a:schemeClr>
                </a:solidFill>
                <a:latin typeface="Gerbera"/>
              </a:rPr>
              <a:t> </a:t>
            </a:r>
            <a:r>
              <a:rPr lang="ru-RU" sz="3333" b="1" dirty="0">
                <a:solidFill>
                  <a:schemeClr val="bg1">
                    <a:lumMod val="95000"/>
                  </a:schemeClr>
                </a:solidFill>
                <a:latin typeface="Gerbera"/>
              </a:rPr>
              <a:t>ЭСП. </a:t>
            </a:r>
          </a:p>
        </p:txBody>
      </p:sp>
      <p:grpSp>
        <p:nvGrpSpPr>
          <p:cNvPr id="1034" name="Группа 1033"/>
          <p:cNvGrpSpPr/>
          <p:nvPr/>
        </p:nvGrpSpPr>
        <p:grpSpPr>
          <a:xfrm>
            <a:off x="6604002" y="1016001"/>
            <a:ext cx="6793559" cy="5097073"/>
            <a:chOff x="4953001" y="762000"/>
            <a:chExt cx="5095169" cy="3822805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4953001" y="762000"/>
              <a:ext cx="5095169" cy="3822805"/>
              <a:chOff x="4953001" y="762000"/>
              <a:chExt cx="5095169" cy="3822805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4953001" y="1708150"/>
                <a:ext cx="2806699" cy="2038350"/>
                <a:chOff x="4953001" y="1708150"/>
                <a:chExt cx="2806699" cy="2038350"/>
              </a:xfrm>
            </p:grpSpPr>
            <p:sp>
              <p:nvSpPr>
                <p:cNvPr id="18" name="Дуга 17"/>
                <p:cNvSpPr/>
                <p:nvPr/>
              </p:nvSpPr>
              <p:spPr>
                <a:xfrm>
                  <a:off x="4953001" y="1708150"/>
                  <a:ext cx="2806699" cy="2038350"/>
                </a:xfrm>
                <a:prstGeom prst="arc">
                  <a:avLst>
                    <a:gd name="adj1" fmla="val 16200000"/>
                    <a:gd name="adj2" fmla="val 19767717"/>
                  </a:avLst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/>
                </a:p>
              </p:txBody>
            </p:sp>
            <p:sp>
              <p:nvSpPr>
                <p:cNvPr id="20" name="Дуга 19"/>
                <p:cNvSpPr/>
                <p:nvPr/>
              </p:nvSpPr>
              <p:spPr>
                <a:xfrm flipV="1">
                  <a:off x="4953001" y="1708150"/>
                  <a:ext cx="2806699" cy="2038350"/>
                </a:xfrm>
                <a:prstGeom prst="arc">
                  <a:avLst>
                    <a:gd name="adj1" fmla="val 16200000"/>
                    <a:gd name="adj2" fmla="val 19767717"/>
                  </a:avLst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/>
                </a:p>
              </p:txBody>
            </p:sp>
          </p:grpSp>
          <p:grpSp>
            <p:nvGrpSpPr>
              <p:cNvPr id="21" name="Группа 20"/>
              <p:cNvGrpSpPr/>
              <p:nvPr/>
            </p:nvGrpSpPr>
            <p:grpSpPr>
              <a:xfrm flipH="1">
                <a:off x="7241471" y="1703387"/>
                <a:ext cx="2806699" cy="2038350"/>
                <a:chOff x="4953001" y="1708150"/>
                <a:chExt cx="2806699" cy="2038350"/>
              </a:xfrm>
            </p:grpSpPr>
            <p:sp>
              <p:nvSpPr>
                <p:cNvPr id="22" name="Дуга 21"/>
                <p:cNvSpPr/>
                <p:nvPr/>
              </p:nvSpPr>
              <p:spPr>
                <a:xfrm>
                  <a:off x="4953001" y="1708150"/>
                  <a:ext cx="2806699" cy="2038350"/>
                </a:xfrm>
                <a:prstGeom prst="arc">
                  <a:avLst>
                    <a:gd name="adj1" fmla="val 16200000"/>
                    <a:gd name="adj2" fmla="val 19767717"/>
                  </a:avLst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/>
                </a:p>
              </p:txBody>
            </p:sp>
            <p:sp>
              <p:nvSpPr>
                <p:cNvPr id="23" name="Дуга 22"/>
                <p:cNvSpPr/>
                <p:nvPr/>
              </p:nvSpPr>
              <p:spPr>
                <a:xfrm flipV="1">
                  <a:off x="4953001" y="1708150"/>
                  <a:ext cx="2806699" cy="2038350"/>
                </a:xfrm>
                <a:prstGeom prst="arc">
                  <a:avLst>
                    <a:gd name="adj1" fmla="val 16200000"/>
                    <a:gd name="adj2" fmla="val 19767717"/>
                  </a:avLst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/>
                </a:p>
              </p:txBody>
            </p:sp>
          </p:grpSp>
          <p:grpSp>
            <p:nvGrpSpPr>
              <p:cNvPr id="24" name="Группа 23"/>
              <p:cNvGrpSpPr/>
              <p:nvPr/>
            </p:nvGrpSpPr>
            <p:grpSpPr>
              <a:xfrm>
                <a:off x="6638925" y="762000"/>
                <a:ext cx="1766888" cy="3822805"/>
                <a:chOff x="6638925" y="762000"/>
                <a:chExt cx="1766888" cy="3822805"/>
              </a:xfrm>
            </p:grpSpPr>
            <p:sp>
              <p:nvSpPr>
                <p:cNvPr id="4" name="Дуга 3"/>
                <p:cNvSpPr/>
                <p:nvPr/>
              </p:nvSpPr>
              <p:spPr>
                <a:xfrm>
                  <a:off x="6642099" y="2085976"/>
                  <a:ext cx="1763713" cy="1228724"/>
                </a:xfrm>
                <a:prstGeom prst="arc">
                  <a:avLst>
                    <a:gd name="adj1" fmla="val 11417671"/>
                    <a:gd name="adj2" fmla="val 20848968"/>
                  </a:avLst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/>
                </a:p>
              </p:txBody>
            </p:sp>
            <p:sp>
              <p:nvSpPr>
                <p:cNvPr id="15" name="Овал 14"/>
                <p:cNvSpPr/>
                <p:nvPr/>
              </p:nvSpPr>
              <p:spPr>
                <a:xfrm>
                  <a:off x="7073900" y="2092326"/>
                  <a:ext cx="892175" cy="1216024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/>
                </a:p>
              </p:txBody>
            </p:sp>
            <p:sp>
              <p:nvSpPr>
                <p:cNvPr id="16" name="Дуга 15"/>
                <p:cNvSpPr/>
                <p:nvPr/>
              </p:nvSpPr>
              <p:spPr>
                <a:xfrm flipV="1">
                  <a:off x="6638925" y="2085976"/>
                  <a:ext cx="1766888" cy="1228724"/>
                </a:xfrm>
                <a:prstGeom prst="arc">
                  <a:avLst>
                    <a:gd name="adj1" fmla="val 11417671"/>
                    <a:gd name="adj2" fmla="val 20848968"/>
                  </a:avLst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/>
                </a:p>
              </p:txBody>
            </p:sp>
            <p:sp>
              <p:nvSpPr>
                <p:cNvPr id="17" name="Овал 16"/>
                <p:cNvSpPr/>
                <p:nvPr/>
              </p:nvSpPr>
              <p:spPr>
                <a:xfrm>
                  <a:off x="7302500" y="2092326"/>
                  <a:ext cx="434975" cy="1216024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/>
                </a:p>
              </p:txBody>
            </p:sp>
            <p:cxnSp>
              <p:nvCxnSpPr>
                <p:cNvPr id="7" name="Прямая соединительная линия 6"/>
                <p:cNvCxnSpPr/>
                <p:nvPr/>
              </p:nvCxnSpPr>
              <p:spPr>
                <a:xfrm flipV="1">
                  <a:off x="7514641" y="762000"/>
                  <a:ext cx="0" cy="3822805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" name="Группа 8"/>
                <p:cNvGrpSpPr/>
                <p:nvPr/>
              </p:nvGrpSpPr>
              <p:grpSpPr>
                <a:xfrm>
                  <a:off x="6819899" y="919163"/>
                  <a:ext cx="1371601" cy="1166813"/>
                  <a:chOff x="6819899" y="919163"/>
                  <a:chExt cx="1371601" cy="1166813"/>
                </a:xfrm>
              </p:grpSpPr>
              <p:sp>
                <p:nvSpPr>
                  <p:cNvPr id="8" name="Полилиния 7"/>
                  <p:cNvSpPr/>
                  <p:nvPr/>
                </p:nvSpPr>
                <p:spPr>
                  <a:xfrm>
                    <a:off x="7505700" y="942976"/>
                    <a:ext cx="685800" cy="1143000"/>
                  </a:xfrm>
                  <a:custGeom>
                    <a:avLst/>
                    <a:gdLst>
                      <a:gd name="connsiteX0" fmla="*/ 0 w 666750"/>
                      <a:gd name="connsiteY0" fmla="*/ 1152525 h 1152525"/>
                      <a:gd name="connsiteX1" fmla="*/ 295275 w 666750"/>
                      <a:gd name="connsiteY1" fmla="*/ 552450 h 1152525"/>
                      <a:gd name="connsiteX2" fmla="*/ 666750 w 666750"/>
                      <a:gd name="connsiteY2" fmla="*/ 0 h 1152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66750" h="1152525">
                        <a:moveTo>
                          <a:pt x="0" y="1152525"/>
                        </a:moveTo>
                        <a:cubicBezTo>
                          <a:pt x="92075" y="948531"/>
                          <a:pt x="184150" y="744537"/>
                          <a:pt x="295275" y="552450"/>
                        </a:cubicBezTo>
                        <a:cubicBezTo>
                          <a:pt x="406400" y="360363"/>
                          <a:pt x="536575" y="180181"/>
                          <a:pt x="666750" y="0"/>
                        </a:cubicBezTo>
                      </a:path>
                    </a:pathLst>
                  </a:cu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2400"/>
                  </a:p>
                </p:txBody>
              </p:sp>
              <p:sp>
                <p:nvSpPr>
                  <p:cNvPr id="25" name="Полилиния 24"/>
                  <p:cNvSpPr/>
                  <p:nvPr/>
                </p:nvSpPr>
                <p:spPr>
                  <a:xfrm flipH="1">
                    <a:off x="6819899" y="919163"/>
                    <a:ext cx="657226" cy="1152525"/>
                  </a:xfrm>
                  <a:custGeom>
                    <a:avLst/>
                    <a:gdLst>
                      <a:gd name="connsiteX0" fmla="*/ 0 w 666750"/>
                      <a:gd name="connsiteY0" fmla="*/ 1152525 h 1152525"/>
                      <a:gd name="connsiteX1" fmla="*/ 295275 w 666750"/>
                      <a:gd name="connsiteY1" fmla="*/ 552450 h 1152525"/>
                      <a:gd name="connsiteX2" fmla="*/ 666750 w 666750"/>
                      <a:gd name="connsiteY2" fmla="*/ 0 h 1152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66750" h="1152525">
                        <a:moveTo>
                          <a:pt x="0" y="1152525"/>
                        </a:moveTo>
                        <a:cubicBezTo>
                          <a:pt x="92075" y="948531"/>
                          <a:pt x="184150" y="744537"/>
                          <a:pt x="295275" y="552450"/>
                        </a:cubicBezTo>
                        <a:cubicBezTo>
                          <a:pt x="406400" y="360363"/>
                          <a:pt x="536575" y="180181"/>
                          <a:pt x="666750" y="0"/>
                        </a:cubicBezTo>
                      </a:path>
                    </a:pathLst>
                  </a:cu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2400"/>
                  </a:p>
                </p:txBody>
              </p:sp>
            </p:grpSp>
            <p:grpSp>
              <p:nvGrpSpPr>
                <p:cNvPr id="27" name="Группа 26"/>
                <p:cNvGrpSpPr/>
                <p:nvPr/>
              </p:nvGrpSpPr>
              <p:grpSpPr>
                <a:xfrm flipV="1">
                  <a:off x="6841331" y="3374231"/>
                  <a:ext cx="1371601" cy="1166813"/>
                  <a:chOff x="6819899" y="919163"/>
                  <a:chExt cx="1371601" cy="1166813"/>
                </a:xfrm>
              </p:grpSpPr>
              <p:sp>
                <p:nvSpPr>
                  <p:cNvPr id="28" name="Полилиния 27"/>
                  <p:cNvSpPr/>
                  <p:nvPr/>
                </p:nvSpPr>
                <p:spPr>
                  <a:xfrm>
                    <a:off x="7505700" y="942976"/>
                    <a:ext cx="685800" cy="1143000"/>
                  </a:xfrm>
                  <a:custGeom>
                    <a:avLst/>
                    <a:gdLst>
                      <a:gd name="connsiteX0" fmla="*/ 0 w 666750"/>
                      <a:gd name="connsiteY0" fmla="*/ 1152525 h 1152525"/>
                      <a:gd name="connsiteX1" fmla="*/ 295275 w 666750"/>
                      <a:gd name="connsiteY1" fmla="*/ 552450 h 1152525"/>
                      <a:gd name="connsiteX2" fmla="*/ 666750 w 666750"/>
                      <a:gd name="connsiteY2" fmla="*/ 0 h 1152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66750" h="1152525">
                        <a:moveTo>
                          <a:pt x="0" y="1152525"/>
                        </a:moveTo>
                        <a:cubicBezTo>
                          <a:pt x="92075" y="948531"/>
                          <a:pt x="184150" y="744537"/>
                          <a:pt x="295275" y="552450"/>
                        </a:cubicBezTo>
                        <a:cubicBezTo>
                          <a:pt x="406400" y="360363"/>
                          <a:pt x="536575" y="180181"/>
                          <a:pt x="666750" y="0"/>
                        </a:cubicBezTo>
                      </a:path>
                    </a:pathLst>
                  </a:cu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2400"/>
                  </a:p>
                </p:txBody>
              </p:sp>
              <p:sp>
                <p:nvSpPr>
                  <p:cNvPr id="29" name="Полилиния 28"/>
                  <p:cNvSpPr/>
                  <p:nvPr/>
                </p:nvSpPr>
                <p:spPr>
                  <a:xfrm flipH="1">
                    <a:off x="6819899" y="919163"/>
                    <a:ext cx="657226" cy="1152525"/>
                  </a:xfrm>
                  <a:custGeom>
                    <a:avLst/>
                    <a:gdLst>
                      <a:gd name="connsiteX0" fmla="*/ 0 w 666750"/>
                      <a:gd name="connsiteY0" fmla="*/ 1152525 h 1152525"/>
                      <a:gd name="connsiteX1" fmla="*/ 295275 w 666750"/>
                      <a:gd name="connsiteY1" fmla="*/ 552450 h 1152525"/>
                      <a:gd name="connsiteX2" fmla="*/ 666750 w 666750"/>
                      <a:gd name="connsiteY2" fmla="*/ 0 h 1152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66750" h="1152525">
                        <a:moveTo>
                          <a:pt x="0" y="1152525"/>
                        </a:moveTo>
                        <a:cubicBezTo>
                          <a:pt x="92075" y="948531"/>
                          <a:pt x="184150" y="744537"/>
                          <a:pt x="295275" y="552450"/>
                        </a:cubicBezTo>
                        <a:cubicBezTo>
                          <a:pt x="406400" y="360363"/>
                          <a:pt x="536575" y="180181"/>
                          <a:pt x="666750" y="0"/>
                        </a:cubicBezTo>
                      </a:path>
                    </a:pathLst>
                  </a:cu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2400"/>
                  </a:p>
                </p:txBody>
              </p:sp>
            </p:grpSp>
          </p:grpSp>
        </p:grpSp>
        <p:grpSp>
          <p:nvGrpSpPr>
            <p:cNvPr id="1033" name="Группа 1032"/>
            <p:cNvGrpSpPr/>
            <p:nvPr/>
          </p:nvGrpSpPr>
          <p:grpSpPr>
            <a:xfrm>
              <a:off x="6648450" y="1269211"/>
              <a:ext cx="1595437" cy="2770187"/>
              <a:chOff x="6648450" y="1269211"/>
              <a:chExt cx="1595437" cy="2770187"/>
            </a:xfrm>
          </p:grpSpPr>
          <p:cxnSp>
            <p:nvCxnSpPr>
              <p:cNvPr id="33" name="Прямая со стрелкой 32"/>
              <p:cNvCxnSpPr/>
              <p:nvPr/>
            </p:nvCxnSpPr>
            <p:spPr>
              <a:xfrm>
                <a:off x="7084219" y="2819400"/>
                <a:ext cx="17708" cy="95249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 стрелкой 36"/>
              <p:cNvCxnSpPr/>
              <p:nvPr/>
            </p:nvCxnSpPr>
            <p:spPr>
              <a:xfrm>
                <a:off x="7303294" y="2707481"/>
                <a:ext cx="1888" cy="114299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 стрелкой 38"/>
              <p:cNvCxnSpPr/>
              <p:nvPr/>
            </p:nvCxnSpPr>
            <p:spPr>
              <a:xfrm flipH="1">
                <a:off x="7512844" y="2616994"/>
                <a:ext cx="2380" cy="119062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 стрелкой 40"/>
              <p:cNvCxnSpPr/>
              <p:nvPr/>
            </p:nvCxnSpPr>
            <p:spPr>
              <a:xfrm flipH="1">
                <a:off x="7936706" y="2819400"/>
                <a:ext cx="21432" cy="95250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 стрелкой 43"/>
              <p:cNvCxnSpPr/>
              <p:nvPr/>
            </p:nvCxnSpPr>
            <p:spPr>
              <a:xfrm flipH="1">
                <a:off x="7734300" y="2695575"/>
                <a:ext cx="2381" cy="128588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 стрелкой 47"/>
              <p:cNvCxnSpPr/>
              <p:nvPr/>
            </p:nvCxnSpPr>
            <p:spPr>
              <a:xfrm>
                <a:off x="6881813" y="3124200"/>
                <a:ext cx="83343" cy="54769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 стрелкой 50"/>
              <p:cNvCxnSpPr/>
              <p:nvPr/>
            </p:nvCxnSpPr>
            <p:spPr>
              <a:xfrm flipH="1">
                <a:off x="8041480" y="3145632"/>
                <a:ext cx="88106" cy="54769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 стрелкой 51"/>
              <p:cNvCxnSpPr/>
              <p:nvPr/>
            </p:nvCxnSpPr>
            <p:spPr>
              <a:xfrm flipH="1">
                <a:off x="6893717" y="2214563"/>
                <a:ext cx="88106" cy="54769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 стрелкой 53"/>
              <p:cNvCxnSpPr/>
              <p:nvPr/>
            </p:nvCxnSpPr>
            <p:spPr>
              <a:xfrm>
                <a:off x="8058151" y="2212181"/>
                <a:ext cx="85724" cy="50007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 стрелкой 57"/>
              <p:cNvCxnSpPr/>
              <p:nvPr/>
            </p:nvCxnSpPr>
            <p:spPr>
              <a:xfrm flipH="1" flipV="1">
                <a:off x="7512844" y="1269211"/>
                <a:ext cx="2380" cy="119062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 стрелкой 58"/>
              <p:cNvCxnSpPr/>
              <p:nvPr/>
            </p:nvCxnSpPr>
            <p:spPr>
              <a:xfrm flipH="1" flipV="1">
                <a:off x="7074696" y="1288257"/>
                <a:ext cx="54767" cy="85724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 стрелкой 61"/>
              <p:cNvCxnSpPr/>
              <p:nvPr/>
            </p:nvCxnSpPr>
            <p:spPr>
              <a:xfrm flipH="1" flipV="1">
                <a:off x="6648450" y="1731169"/>
                <a:ext cx="104775" cy="16669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 стрелкой 65"/>
              <p:cNvCxnSpPr/>
              <p:nvPr/>
            </p:nvCxnSpPr>
            <p:spPr>
              <a:xfrm flipV="1">
                <a:off x="8143875" y="1743077"/>
                <a:ext cx="100012" cy="30954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 стрелкой 67"/>
              <p:cNvCxnSpPr/>
              <p:nvPr/>
            </p:nvCxnSpPr>
            <p:spPr>
              <a:xfrm flipV="1">
                <a:off x="7874794" y="1309689"/>
                <a:ext cx="50006" cy="78580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 стрелкой 70"/>
              <p:cNvCxnSpPr/>
              <p:nvPr/>
            </p:nvCxnSpPr>
            <p:spPr>
              <a:xfrm flipH="1" flipV="1">
                <a:off x="7512844" y="3920336"/>
                <a:ext cx="2380" cy="119062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 стрелкой 71"/>
              <p:cNvCxnSpPr/>
              <p:nvPr/>
            </p:nvCxnSpPr>
            <p:spPr>
              <a:xfrm flipH="1" flipV="1">
                <a:off x="7779547" y="3882232"/>
                <a:ext cx="52384" cy="92074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 стрелкой 72"/>
              <p:cNvCxnSpPr/>
              <p:nvPr/>
            </p:nvCxnSpPr>
            <p:spPr>
              <a:xfrm flipH="1" flipV="1">
                <a:off x="7993063" y="3627439"/>
                <a:ext cx="110331" cy="34924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 стрелкой 73"/>
              <p:cNvCxnSpPr/>
              <p:nvPr/>
            </p:nvCxnSpPr>
            <p:spPr>
              <a:xfrm flipV="1">
                <a:off x="6880225" y="3640139"/>
                <a:ext cx="100012" cy="30954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Прямая со стрелкой 74"/>
              <p:cNvCxnSpPr/>
              <p:nvPr/>
            </p:nvCxnSpPr>
            <p:spPr>
              <a:xfrm flipV="1">
                <a:off x="7230269" y="3862388"/>
                <a:ext cx="46831" cy="89693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7" t="37778" r="43167" b="37778"/>
          <a:stretch/>
        </p:blipFill>
        <p:spPr>
          <a:xfrm>
            <a:off x="9776585" y="4165889"/>
            <a:ext cx="491419" cy="49441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0" t="38074" r="43000" b="38074"/>
          <a:stretch/>
        </p:blipFill>
        <p:spPr>
          <a:xfrm>
            <a:off x="9769752" y="2545033"/>
            <a:ext cx="491848" cy="4713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2658" y="5307838"/>
            <a:ext cx="24564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Поле двух разноименных зарядов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321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573" y="0"/>
            <a:ext cx="1755428" cy="38400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412888" y="1588463"/>
            <a:ext cx="5372027" cy="6669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8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При перемещении заряда </a:t>
            </a:r>
            <a:r>
              <a:rPr lang="en-US" sz="18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q0</a:t>
            </a:r>
            <a:r>
              <a:rPr lang="ru-RU" sz="18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из точки 1 в точку 2 будет совершаться работа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8366" y="411341"/>
            <a:ext cx="5378452" cy="512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>
              <a:defRPr/>
            </a:pPr>
            <a:r>
              <a:rPr lang="ru-RU" sz="333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rbera"/>
              </a:rPr>
              <a:t>Разность </a:t>
            </a:r>
            <a:r>
              <a:rPr lang="ru-RU" sz="33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rbera"/>
              </a:rPr>
              <a:t>потенциалов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335185" y="980018"/>
            <a:ext cx="5378449" cy="5376333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  <a:latin typeface="Gerbera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524581" y="1161911"/>
            <a:ext cx="4957019" cy="4965629"/>
            <a:chOff x="4893436" y="871433"/>
            <a:chExt cx="3717764" cy="3724222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6759954" y="884353"/>
              <a:ext cx="0" cy="3711302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5400000" flipV="1">
              <a:off x="6755549" y="853390"/>
              <a:ext cx="0" cy="3711302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8100000" flipV="1">
              <a:off x="6776101" y="871433"/>
              <a:ext cx="0" cy="3711302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3500000" flipH="1" flipV="1">
              <a:off x="6749087" y="871433"/>
              <a:ext cx="0" cy="3711302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6757916" y="1535728"/>
              <a:ext cx="0" cy="2389296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5400000" flipV="1">
              <a:off x="6751167" y="1515795"/>
              <a:ext cx="0" cy="238929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8100000" flipV="1">
              <a:off x="6764398" y="1522648"/>
              <a:ext cx="0" cy="238929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3500000" flipH="1" flipV="1">
              <a:off x="6747006" y="1532174"/>
              <a:ext cx="0" cy="238929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/>
          <p:cNvGrpSpPr/>
          <p:nvPr/>
        </p:nvGrpSpPr>
        <p:grpSpPr>
          <a:xfrm rot="1353404">
            <a:off x="6524581" y="1161911"/>
            <a:ext cx="4957019" cy="4965629"/>
            <a:chOff x="4893436" y="871433"/>
            <a:chExt cx="3717764" cy="3724222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6759954" y="884353"/>
              <a:ext cx="0" cy="3711302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5400000" flipV="1">
              <a:off x="6755549" y="853390"/>
              <a:ext cx="0" cy="3711302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8100000" flipV="1">
              <a:off x="6776101" y="871433"/>
              <a:ext cx="0" cy="3711302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13500000" flipH="1" flipV="1">
              <a:off x="6749087" y="871433"/>
              <a:ext cx="0" cy="3711302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V="1">
              <a:off x="6758766" y="1535728"/>
              <a:ext cx="0" cy="2389296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 flipV="1">
              <a:off x="6751167" y="1515795"/>
              <a:ext cx="0" cy="238929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8100000" flipV="1">
              <a:off x="6764398" y="1522648"/>
              <a:ext cx="0" cy="238929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13500000" flipH="1" flipV="1">
              <a:off x="6747006" y="1532174"/>
              <a:ext cx="0" cy="238929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1" t="35828" r="42642" b="35948"/>
          <a:stretch/>
        </p:blipFill>
        <p:spPr>
          <a:xfrm>
            <a:off x="8665869" y="3242447"/>
            <a:ext cx="685801" cy="739776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1" t="35828" r="42642" b="35948"/>
          <a:stretch/>
        </p:blipFill>
        <p:spPr>
          <a:xfrm>
            <a:off x="6906004" y="4331131"/>
            <a:ext cx="231397" cy="249608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1" t="35828" r="42642" b="35948"/>
          <a:stretch/>
        </p:blipFill>
        <p:spPr>
          <a:xfrm>
            <a:off x="6904422" y="4331131"/>
            <a:ext cx="231397" cy="24960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1" t="35828" r="42642" b="35948"/>
          <a:stretch/>
        </p:blipFill>
        <p:spPr>
          <a:xfrm>
            <a:off x="9605288" y="1833464"/>
            <a:ext cx="231397" cy="2496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32960" y="409203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469293" y="15181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246783" y="1285589"/>
                <a:ext cx="7737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п2</m:t>
                          </m:r>
                        </m:sub>
                      </m:sSub>
                    </m:oMath>
                  </m:oMathPara>
                </a14:m>
                <a:endParaRPr lang="ru-RU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6783" y="1285589"/>
                <a:ext cx="77373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333067" y="4961181"/>
                <a:ext cx="7737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п1</m:t>
                          </m:r>
                        </m:sub>
                      </m:sSub>
                    </m:oMath>
                  </m:oMathPara>
                </a14:m>
                <a:endParaRPr lang="ru-RU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067" y="4961181"/>
                <a:ext cx="77373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Скругленная соединительная линия 11"/>
          <p:cNvCxnSpPr>
            <a:endCxn id="53" idx="2"/>
          </p:cNvCxnSpPr>
          <p:nvPr/>
        </p:nvCxnSpPr>
        <p:spPr>
          <a:xfrm rot="5400000" flipH="1" flipV="1">
            <a:off x="6634397" y="4639245"/>
            <a:ext cx="444228" cy="327220"/>
          </a:xfrm>
          <a:prstGeom prst="curvedConnector3">
            <a:avLst>
              <a:gd name="adj1" fmla="val 31894"/>
            </a:avLst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кругленная соединительная линия 61"/>
          <p:cNvCxnSpPr/>
          <p:nvPr/>
        </p:nvCxnSpPr>
        <p:spPr>
          <a:xfrm rot="10800000" flipV="1">
            <a:off x="9823451" y="1498600"/>
            <a:ext cx="539752" cy="447675"/>
          </a:xfrm>
          <a:prstGeom prst="curvedConnector3">
            <a:avLst>
              <a:gd name="adj1" fmla="val 50000"/>
            </a:avLst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5128FB50-6712-4C97-A6D0-5473DE839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174649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CDC8E12-8C01-4E4C-92B0-48E485DAE1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251034"/>
              </p:ext>
            </p:extLst>
          </p:nvPr>
        </p:nvGraphicFramePr>
        <p:xfrm>
          <a:off x="363872" y="2303326"/>
          <a:ext cx="2282052" cy="630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r:id="rId9" imgW="876300" imgH="241300" progId="Equation.3">
                  <p:embed/>
                </p:oleObj>
              </mc:Choice>
              <mc:Fallback>
                <p:oleObj r:id="rId9" imgW="8763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72" y="2303326"/>
                        <a:ext cx="2282052" cy="6303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75B3AD8-F26A-4F20-BED4-9659CF3AF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889" y="3153373"/>
            <a:ext cx="12891251" cy="5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27D7E83-DB6E-4794-97F5-4218D8405D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964392"/>
              </p:ext>
            </p:extLst>
          </p:nvPr>
        </p:nvGraphicFramePr>
        <p:xfrm>
          <a:off x="348708" y="2999535"/>
          <a:ext cx="5466276" cy="62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r:id="rId11" imgW="1955800" imgH="228600" progId="Equation.3">
                  <p:embed/>
                </p:oleObj>
              </mc:Choice>
              <mc:Fallback>
                <p:oleObj r:id="rId11" imgW="19558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708" y="2999535"/>
                        <a:ext cx="5466276" cy="626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>
            <a:extLst>
              <a:ext uri="{FF2B5EF4-FFF2-40B4-BE49-F238E27FC236}">
                <a16:creationId xmlns:a16="http://schemas.microsoft.com/office/drawing/2014/main" id="{94056CA7-AA67-4494-88E4-422DF980F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888" y="3703692"/>
            <a:ext cx="151949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1AD72E0F-BB58-498A-8C45-DEE5BC4ACB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433050"/>
              </p:ext>
            </p:extLst>
          </p:nvPr>
        </p:nvGraphicFramePr>
        <p:xfrm>
          <a:off x="412888" y="3703693"/>
          <a:ext cx="2309430" cy="844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r:id="rId13" imgW="1143000" imgH="419100" progId="Equation.3">
                  <p:embed/>
                </p:oleObj>
              </mc:Choice>
              <mc:Fallback>
                <p:oleObj r:id="rId13" imgW="11430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888" y="3703693"/>
                        <a:ext cx="2309430" cy="8443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5ECBE193-75F0-43E9-B94D-29DD34EF4CA8}"/>
              </a:ext>
            </a:extLst>
          </p:cNvPr>
          <p:cNvSpPr txBox="1"/>
          <p:nvPr/>
        </p:nvSpPr>
        <p:spPr>
          <a:xfrm>
            <a:off x="458484" y="4558904"/>
            <a:ext cx="5835499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разность потенциалов двух точек поля равна работе сил по перемещению единичного положительного заряда из одной точки поля в другую.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C18028CF-B209-4E8E-BF9C-FA02941E0F8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78366" y="6126426"/>
            <a:ext cx="22809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7233D331-86A9-4E4B-8864-FB15DF80A4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572286"/>
              </p:ext>
            </p:extLst>
          </p:nvPr>
        </p:nvGraphicFramePr>
        <p:xfrm>
          <a:off x="478366" y="5728260"/>
          <a:ext cx="3463047" cy="855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r:id="rId15" imgW="1651000" imgH="393700" progId="Equation.3">
                  <p:embed/>
                </p:oleObj>
              </mc:Choice>
              <mc:Fallback>
                <p:oleObj r:id="rId15" imgW="1651000" imgH="393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66" y="5728260"/>
                        <a:ext cx="3463047" cy="8553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0">
            <a:extLst>
              <a:ext uri="{FF2B5EF4-FFF2-40B4-BE49-F238E27FC236}">
                <a16:creationId xmlns:a16="http://schemas.microsoft.com/office/drawing/2014/main" id="{4B138649-5AF4-4754-9F81-BA50E440D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2" y="5245400"/>
            <a:ext cx="356476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F1D10BD2-6F92-4F36-802D-FDD195BC5A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657685"/>
              </p:ext>
            </p:extLst>
          </p:nvPr>
        </p:nvGraphicFramePr>
        <p:xfrm>
          <a:off x="4267203" y="5245401"/>
          <a:ext cx="1828797" cy="1624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r:id="rId17" imgW="495085" imgH="431613" progId="Equation.3">
                  <p:embed/>
                </p:oleObj>
              </mc:Choice>
              <mc:Fallback>
                <p:oleObj r:id="rId17" imgW="495085" imgH="431613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3" y="5245401"/>
                        <a:ext cx="1828797" cy="16245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633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573" y="0"/>
            <a:ext cx="1755428" cy="384000"/>
          </a:xfrm>
          <a:prstGeom prst="rect">
            <a:avLst/>
          </a:prstGeom>
        </p:spPr>
      </p:pic>
      <p:sp>
        <p:nvSpPr>
          <p:cNvPr id="43" name="TextBox 42"/>
          <p:cNvSpPr txBox="1">
            <a:spLocks/>
          </p:cNvSpPr>
          <p:nvPr/>
        </p:nvSpPr>
        <p:spPr>
          <a:xfrm>
            <a:off x="496563" y="1898875"/>
            <a:ext cx="7407916" cy="2331347"/>
          </a:xfrm>
          <a:prstGeom prst="rect">
            <a:avLst/>
          </a:prstGeom>
          <a:noFill/>
          <a:ln w="25400">
            <a:solidFill>
              <a:srgbClr val="FFDC5A"/>
            </a:solidFill>
          </a:ln>
        </p:spPr>
        <p:txBody>
          <a:bodyPr wrap="square" lIns="240000" tIns="240000" rIns="240000" bIns="240000" rtlCol="0" anchor="b">
            <a:spAutoFit/>
          </a:bodyPr>
          <a:lstStyle/>
          <a:p>
            <a:pPr lvl="0">
              <a:buClr>
                <a:prstClr val="white">
                  <a:lumMod val="75000"/>
                </a:prstClr>
              </a:buClr>
              <a:buSzPct val="150000"/>
              <a:defRPr/>
            </a:pPr>
            <a:r>
              <a:rPr lang="ru-RU" sz="2400" dirty="0">
                <a:solidFill>
                  <a:srgbClr val="FFDC5A"/>
                </a:solidFill>
                <a:cs typeface="Times New Roman" pitchFamily="18" charset="0"/>
              </a:rPr>
              <a:t>Разность потенциалов —</a:t>
            </a:r>
          </a:p>
          <a:p>
            <a:pPr lvl="0">
              <a:buClr>
                <a:prstClr val="white">
                  <a:lumMod val="75000"/>
                </a:prstClr>
              </a:buClr>
              <a:buSzPct val="150000"/>
              <a:defRPr/>
            </a:pPr>
            <a:r>
              <a:rPr lang="ru-RU" sz="2400" dirty="0">
                <a:solidFill>
                  <a:schemeClr val="bg1"/>
                </a:solidFill>
                <a:cs typeface="Times New Roman" pitchFamily="18" charset="0"/>
              </a:rPr>
              <a:t>скалярная физическая величина, численно равная отношению работы сил поля по перемещению заряда между данными точками поля к величине этого заряда.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78367" y="4937761"/>
                <a:ext cx="3524976" cy="1427353"/>
              </a:xfrm>
              <a:prstGeom prst="rect">
                <a:avLst/>
              </a:prstGeom>
              <a:noFill/>
              <a:ln w="19050">
                <a:solidFill>
                  <a:srgbClr val="FFDC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360000" tIns="360000" rIns="360000" bIns="360000" rtlCol="0" anchor="ctr">
                <a:noAutofit/>
              </a:bodyPr>
              <a:lstStyle/>
              <a:p>
                <a:pPr algn="ctr" defTabSz="12191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733" i="1">
                              <a:solidFill>
                                <a:srgbClr val="FFDC5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733" i="1">
                              <a:solidFill>
                                <a:srgbClr val="FFDC5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3733" i="1">
                              <a:solidFill>
                                <a:srgbClr val="FFDC5A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3733" i="1">
                          <a:solidFill>
                            <a:srgbClr val="FFDC5A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3733" i="1">
                              <a:solidFill>
                                <a:srgbClr val="FFDC5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733" i="1">
                              <a:solidFill>
                                <a:srgbClr val="FFDC5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3733" i="1">
                              <a:solidFill>
                                <a:srgbClr val="FFDC5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3733" i="1">
                          <a:solidFill>
                            <a:srgbClr val="FFDC5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733" i="1">
                              <a:solidFill>
                                <a:srgbClr val="FFDC5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733" i="1">
                              <a:solidFill>
                                <a:srgbClr val="FFDC5A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b>
                            <m:sSubPr>
                              <m:ctrlPr>
                                <a:rPr lang="ru-RU" sz="3733" i="1">
                                  <a:solidFill>
                                    <a:srgbClr val="FFDC5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3" i="1">
                                  <a:solidFill>
                                    <a:srgbClr val="FFDC5A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733" i="1">
                                  <a:solidFill>
                                    <a:srgbClr val="FFDC5A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3733" dirty="0">
                  <a:solidFill>
                    <a:srgbClr val="FFDC5A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67" y="4937761"/>
                <a:ext cx="3524976" cy="14273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FFDC5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78366" y="411340"/>
            <a:ext cx="7358924" cy="512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>
              <a:defRPr/>
            </a:pPr>
            <a:r>
              <a:rPr lang="ru-RU" sz="3333" b="1" dirty="0" smtClean="0">
                <a:solidFill>
                  <a:schemeClr val="bg1">
                    <a:lumMod val="95000"/>
                  </a:schemeClr>
                </a:solidFill>
                <a:latin typeface="Gerbera"/>
              </a:rPr>
              <a:t>Разность </a:t>
            </a:r>
            <a:r>
              <a:rPr lang="ru-RU" sz="3333" b="1" dirty="0">
                <a:solidFill>
                  <a:schemeClr val="bg1">
                    <a:lumMod val="95000"/>
                  </a:schemeClr>
                </a:solidFill>
                <a:latin typeface="Gerbera"/>
              </a:rPr>
              <a:t>потенциалов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4008488" y="4845776"/>
                <a:ext cx="3296552" cy="1490685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360000" tIns="360000" rIns="360000" bIns="360000" rtlCol="0" anchor="ctr">
                <a:noAutofit/>
              </a:bodyPr>
              <a:lstStyle/>
              <a:p>
                <a:pPr algn="ctr" defTabSz="12191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Дж</m:t>
                              </m:r>
                            </m:num>
                            <m:den>
                              <m:r>
                                <a:rPr lang="ru-RU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Кл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488" y="4845776"/>
                <a:ext cx="3296552" cy="14906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6598832" y="4845776"/>
                <a:ext cx="1857651" cy="1490685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360000" tIns="360000" rIns="360000" bIns="360000" rtlCol="0" anchor="ctr">
                <a:noAutofit/>
              </a:bodyPr>
              <a:lstStyle/>
              <a:p>
                <a:pPr algn="ctr" defTabSz="12191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В</m:t>
                          </m:r>
                        </m:e>
                      </m:d>
                    </m:oMath>
                  </m:oMathPara>
                </a14:m>
                <a:endParaRPr lang="ru-RU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832" y="4845776"/>
                <a:ext cx="1857651" cy="14906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па 2"/>
          <p:cNvGrpSpPr/>
          <p:nvPr/>
        </p:nvGrpSpPr>
        <p:grpSpPr>
          <a:xfrm>
            <a:off x="8315657" y="501651"/>
            <a:ext cx="3397977" cy="2750010"/>
            <a:chOff x="6236742" y="376238"/>
            <a:chExt cx="2548483" cy="2062507"/>
          </a:xfrm>
        </p:grpSpPr>
        <p:pic>
          <p:nvPicPr>
            <p:cNvPr id="53" name="Picture 2" descr="Alessandro Volta.jpe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6785700" y="376238"/>
              <a:ext cx="1440000" cy="1440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Прямоугольник 54"/>
            <p:cNvSpPr/>
            <p:nvPr/>
          </p:nvSpPr>
          <p:spPr>
            <a:xfrm>
              <a:off x="6236742" y="1946254"/>
              <a:ext cx="2548483" cy="4924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algn="ctr">
                <a:defRPr/>
              </a:pPr>
              <a:r>
                <a:rPr lang="ru-RU" sz="2400" dirty="0" err="1">
                  <a:solidFill>
                    <a:schemeClr val="bg1"/>
                  </a:solidFill>
                </a:rPr>
                <a:t>Алессандро</a:t>
              </a:r>
              <a:r>
                <a:rPr lang="ru-RU" sz="2400" dirty="0">
                  <a:solidFill>
                    <a:schemeClr val="bg1"/>
                  </a:solidFill>
                </a:rPr>
                <a:t> Вольта</a:t>
              </a:r>
            </a:p>
            <a:p>
              <a:pPr lvl="0" algn="ctr">
                <a:defRPr/>
              </a:pPr>
              <a:r>
                <a:rPr lang="ru-RU" sz="1867" dirty="0">
                  <a:solidFill>
                    <a:srgbClr val="FFDC5A"/>
                  </a:solidFill>
                </a:rPr>
                <a:t>1745—1827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996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573" y="0"/>
            <a:ext cx="1755428" cy="384000"/>
          </a:xfrm>
          <a:prstGeom prst="rect">
            <a:avLst/>
          </a:prstGeom>
        </p:spPr>
      </p:pic>
      <p:sp>
        <p:nvSpPr>
          <p:cNvPr id="43" name="TextBox 42"/>
          <p:cNvSpPr txBox="1">
            <a:spLocks/>
          </p:cNvSpPr>
          <p:nvPr/>
        </p:nvSpPr>
        <p:spPr>
          <a:xfrm>
            <a:off x="496563" y="1942292"/>
            <a:ext cx="7407916" cy="1962015"/>
          </a:xfrm>
          <a:prstGeom prst="rect">
            <a:avLst/>
          </a:prstGeom>
          <a:noFill/>
          <a:ln w="25400">
            <a:solidFill>
              <a:srgbClr val="FFDC5A"/>
            </a:solidFill>
          </a:ln>
        </p:spPr>
        <p:txBody>
          <a:bodyPr wrap="square" lIns="240000" tIns="240000" rIns="240000" bIns="240000" rtlCol="0" anchor="b">
            <a:spAutoFit/>
          </a:bodyPr>
          <a:lstStyle/>
          <a:p>
            <a:pPr lvl="0">
              <a:buClr>
                <a:prstClr val="white">
                  <a:lumMod val="75000"/>
                </a:prstClr>
              </a:buClr>
              <a:buSzPct val="150000"/>
              <a:defRPr/>
            </a:pPr>
            <a:r>
              <a:rPr lang="ru-RU" sz="2400" dirty="0">
                <a:solidFill>
                  <a:srgbClr val="FFDC5A"/>
                </a:solidFill>
                <a:cs typeface="Times New Roman" pitchFamily="18" charset="0"/>
              </a:rPr>
              <a:t>Напряжение (разность потенциалов) —</a:t>
            </a:r>
          </a:p>
          <a:p>
            <a:pPr lvl="0">
              <a:buClr>
                <a:prstClr val="white">
                  <a:lumMod val="75000"/>
                </a:prstClr>
              </a:buClr>
              <a:buSzPct val="150000"/>
              <a:defRPr/>
            </a:pPr>
            <a:r>
              <a:rPr lang="ru-RU" sz="2400" dirty="0">
                <a:solidFill>
                  <a:schemeClr val="bg1"/>
                </a:solidFill>
                <a:cs typeface="Times New Roman" pitchFamily="18" charset="0"/>
              </a:rPr>
              <a:t>скалярная физическая величина, численно равная работе сил поля по перемещению заряда в 1 Кл из одной точки поля в другую.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78366" y="4937761"/>
                <a:ext cx="4439073" cy="1427353"/>
              </a:xfrm>
              <a:prstGeom prst="rect">
                <a:avLst/>
              </a:prstGeom>
              <a:noFill/>
              <a:ln w="19050">
                <a:solidFill>
                  <a:srgbClr val="FFDC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360000" tIns="360000" rIns="360000" bIns="360000" rtlCol="0" anchor="ctr">
                <a:noAutofit/>
              </a:bodyPr>
              <a:lstStyle/>
              <a:p>
                <a:pPr algn="ctr" defTabSz="12191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i="1">
                          <a:solidFill>
                            <a:srgbClr val="FFDC5A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3733" i="1">
                          <a:solidFill>
                            <a:srgbClr val="FFDC5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3733" i="1">
                              <a:solidFill>
                                <a:srgbClr val="FFDC5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733" i="1">
                              <a:solidFill>
                                <a:srgbClr val="FFDC5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3733" i="1">
                              <a:solidFill>
                                <a:srgbClr val="FFDC5A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3733" i="1">
                          <a:solidFill>
                            <a:srgbClr val="FFDC5A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3733" i="1">
                              <a:solidFill>
                                <a:srgbClr val="FFDC5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733" i="1">
                              <a:solidFill>
                                <a:srgbClr val="FFDC5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3733" i="1">
                              <a:solidFill>
                                <a:srgbClr val="FFDC5A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3733" i="1">
                          <a:solidFill>
                            <a:srgbClr val="FFDC5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733" i="1">
                              <a:solidFill>
                                <a:srgbClr val="FFDC5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733" i="1">
                              <a:solidFill>
                                <a:srgbClr val="FFDC5A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b>
                            <m:sSubPr>
                              <m:ctrlPr>
                                <a:rPr lang="ru-RU" sz="3733" i="1">
                                  <a:solidFill>
                                    <a:srgbClr val="FFDC5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3" i="1">
                                  <a:solidFill>
                                    <a:srgbClr val="FFDC5A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733" i="1">
                                  <a:solidFill>
                                    <a:srgbClr val="FFDC5A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3733" dirty="0">
                  <a:solidFill>
                    <a:srgbClr val="FFDC5A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66" y="4937761"/>
                <a:ext cx="4439073" cy="14273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FFDC5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78366" y="411340"/>
            <a:ext cx="7358924" cy="512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>
              <a:defRPr/>
            </a:pPr>
            <a:r>
              <a:rPr lang="ru-RU" sz="3333" b="1" dirty="0" smtClean="0">
                <a:solidFill>
                  <a:schemeClr val="bg1">
                    <a:lumMod val="95000"/>
                  </a:schemeClr>
                </a:solidFill>
                <a:latin typeface="Gerbera"/>
              </a:rPr>
              <a:t>Разность </a:t>
            </a:r>
            <a:r>
              <a:rPr lang="ru-RU" sz="3333" b="1" dirty="0">
                <a:solidFill>
                  <a:schemeClr val="bg1">
                    <a:lumMod val="95000"/>
                  </a:schemeClr>
                </a:solidFill>
                <a:latin typeface="Gerbera"/>
              </a:rPr>
              <a:t>потенциалов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8315657" y="501651"/>
            <a:ext cx="3397977" cy="2750010"/>
            <a:chOff x="6236742" y="376238"/>
            <a:chExt cx="2548483" cy="2062507"/>
          </a:xfrm>
        </p:grpSpPr>
        <p:pic>
          <p:nvPicPr>
            <p:cNvPr id="53" name="Picture 2" descr="Alessandro Volta.jpe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6785700" y="376238"/>
              <a:ext cx="1440000" cy="1440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Прямоугольник 54"/>
            <p:cNvSpPr/>
            <p:nvPr/>
          </p:nvSpPr>
          <p:spPr>
            <a:xfrm>
              <a:off x="6236742" y="1946254"/>
              <a:ext cx="2548483" cy="4924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algn="ctr">
                <a:defRPr/>
              </a:pPr>
              <a:r>
                <a:rPr lang="ru-RU" sz="2400" dirty="0" err="1">
                  <a:solidFill>
                    <a:schemeClr val="bg1"/>
                  </a:solidFill>
                </a:rPr>
                <a:t>Алессандро</a:t>
              </a:r>
              <a:r>
                <a:rPr lang="ru-RU" sz="2400" dirty="0">
                  <a:solidFill>
                    <a:schemeClr val="bg1"/>
                  </a:solidFill>
                </a:rPr>
                <a:t> Вольта</a:t>
              </a:r>
            </a:p>
            <a:p>
              <a:pPr lvl="0" algn="ctr">
                <a:defRPr/>
              </a:pPr>
              <a:r>
                <a:rPr lang="ru-RU" sz="1867" dirty="0">
                  <a:solidFill>
                    <a:srgbClr val="FFDC5A"/>
                  </a:solidFill>
                </a:rPr>
                <a:t>1745—1827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10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3A7579-C4D0-4213-B3B3-6B44B12E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927" y="55666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Перенесем заряд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 точки 1 в точку 2 электрического поля создаваемого зарядом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 произвольной кривой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Определим работу на элементарном участке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dl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906A064-B691-465F-A432-C087E665DCD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945" y="2146041"/>
            <a:ext cx="4586110" cy="3483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2589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489046E-B0E9-4F9D-8E73-1D6F1ADB4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216" y="1421228"/>
            <a:ext cx="10468583" cy="5232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ила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под действием, которой заряд перемещается в поле, может быть определена по закону Кулона: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 чертежа видно, что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Подставим правые части уравнения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получим:</a:t>
            </a:r>
          </a:p>
          <a:p>
            <a:pPr marL="0" indent="0">
              <a:buNone/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/>
              <a:t>							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на элементарном участке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dl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0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C1D3209-7E99-4E78-B6E9-9A09E4F2C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123" y="43760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48A8C97-DB51-4398-AC84-E40935D2F8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857008"/>
              </p:ext>
            </p:extLst>
          </p:nvPr>
        </p:nvGraphicFramePr>
        <p:xfrm>
          <a:off x="4250257" y="829908"/>
          <a:ext cx="3691484" cy="593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r:id="rId3" imgW="1104421" imgH="177723" progId="Equation.3">
                  <p:embed/>
                </p:oleObj>
              </mc:Choice>
              <mc:Fallback>
                <p:oleObj r:id="rId3" imgW="1104421" imgH="177723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0257" y="829908"/>
                        <a:ext cx="3691484" cy="5938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406718A7-9AB7-4287-A2F0-8C1D51AA2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21281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4A63969D-E831-4B53-A208-DF74103966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927795"/>
              </p:ext>
            </p:extLst>
          </p:nvPr>
        </p:nvGraphicFramePr>
        <p:xfrm>
          <a:off x="4575420" y="2108676"/>
          <a:ext cx="2564682" cy="1482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r:id="rId5" imgW="736600" imgH="419100" progId="Equation.3">
                  <p:embed/>
                </p:oleObj>
              </mc:Choice>
              <mc:Fallback>
                <p:oleObj r:id="rId5" imgW="736600" imgH="419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420" y="2108676"/>
                        <a:ext cx="2564682" cy="14826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50DC0263-1FA2-4C8C-B31A-0A48508E3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3685" y="4375684"/>
            <a:ext cx="1754599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4F6A23E3-742C-45AC-8D9B-75FB1EEED5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627589"/>
              </p:ext>
            </p:extLst>
          </p:nvPr>
        </p:nvGraphicFramePr>
        <p:xfrm>
          <a:off x="4286722" y="3736993"/>
          <a:ext cx="3662364" cy="751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r:id="rId7" imgW="888614" imgH="177723" progId="Equation.3">
                  <p:embed/>
                </p:oleObj>
              </mc:Choice>
              <mc:Fallback>
                <p:oleObj r:id="rId7" imgW="888614" imgH="17772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722" y="3736993"/>
                        <a:ext cx="3662364" cy="7519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>
            <a:extLst>
              <a:ext uri="{FF2B5EF4-FFF2-40B4-BE49-F238E27FC236}">
                <a16:creationId xmlns:a16="http://schemas.microsoft.com/office/drawing/2014/main" id="{1AFD8405-7489-4302-ACCB-11E0F93AF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44" y="4902379"/>
            <a:ext cx="261526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317DAF40-8543-4966-B4FB-5FFCC4B76B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156082"/>
              </p:ext>
            </p:extLst>
          </p:nvPr>
        </p:nvGraphicFramePr>
        <p:xfrm>
          <a:off x="3664152" y="5128006"/>
          <a:ext cx="3301911" cy="1450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r:id="rId9" imgW="977900" imgH="431800" progId="Equation.3">
                  <p:embed/>
                </p:oleObj>
              </mc:Choice>
              <mc:Fallback>
                <p:oleObj r:id="rId9" imgW="977900" imgH="431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4152" y="5128006"/>
                        <a:ext cx="3301911" cy="14500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9240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42E60D8-8B84-4608-9B94-D86B459EA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99183"/>
            <a:ext cx="10515600" cy="3377779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 формулы видно, что работа по перемещению заряда в электрическом поле не зависит от траектории, а зависит от выбора начальной и конечной точек, следовательно, электрическое поле – потенциально, а электрические силы – консервативные силы.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061CA86-E6BF-4158-BB55-848395D72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4008" y="307910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5F93C9F-64FB-4632-AC60-36FD0FBE0F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338470"/>
              </p:ext>
            </p:extLst>
          </p:nvPr>
        </p:nvGraphicFramePr>
        <p:xfrm>
          <a:off x="838200" y="454025"/>
          <a:ext cx="7383463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r:id="rId3" imgW="3492500" imgH="482600" progId="Equation.3">
                  <p:embed/>
                </p:oleObj>
              </mc:Choice>
              <mc:Fallback>
                <p:oleObj r:id="rId3" imgW="3492500" imgH="482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54025"/>
                        <a:ext cx="7383463" cy="992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055CF270-1CAB-4A60-9E4D-933A3600D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090" y="377889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095B5BF2-B4C5-4FCD-A422-0DC2AD3B98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340888"/>
              </p:ext>
            </p:extLst>
          </p:nvPr>
        </p:nvGraphicFramePr>
        <p:xfrm>
          <a:off x="838200" y="1315618"/>
          <a:ext cx="3384865" cy="1352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r:id="rId5" imgW="1218671" imgH="482391" progId="Equation.3">
                  <p:embed/>
                </p:oleObj>
              </mc:Choice>
              <mc:Fallback>
                <p:oleObj r:id="rId5" imgW="1218671" imgH="48239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315618"/>
                        <a:ext cx="3384865" cy="13524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05883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3357</TotalTime>
  <Words>442</Words>
  <Application>Microsoft Office PowerPoint</Application>
  <PresentationFormat>Широкоэкранный</PresentationFormat>
  <Paragraphs>105</Paragraphs>
  <Slides>14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Gerbera</vt:lpstr>
      <vt:lpstr>Times New Roman</vt:lpstr>
      <vt:lpstr>Тема Office</vt:lpstr>
      <vt:lpstr>Microsoft Equation 3.0</vt:lpstr>
      <vt:lpstr>Лекция №2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Селезнев</dc:creator>
  <cp:lastModifiedBy>HOME</cp:lastModifiedBy>
  <cp:revision>29</cp:revision>
  <dcterms:created xsi:type="dcterms:W3CDTF">2021-01-08T08:28:25Z</dcterms:created>
  <dcterms:modified xsi:type="dcterms:W3CDTF">2021-01-22T17:06:16Z</dcterms:modified>
</cp:coreProperties>
</file>